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1" r:id="rId6"/>
    <p:sldId id="284" r:id="rId7"/>
    <p:sldId id="261" r:id="rId8"/>
    <p:sldId id="257" r:id="rId9"/>
    <p:sldId id="258" r:id="rId10"/>
    <p:sldId id="259" r:id="rId11"/>
    <p:sldId id="260" r:id="rId12"/>
    <p:sldId id="262" r:id="rId13"/>
    <p:sldId id="263" r:id="rId14"/>
    <p:sldId id="282" r:id="rId15"/>
    <p:sldId id="264" r:id="rId16"/>
    <p:sldId id="265" r:id="rId17"/>
    <p:sldId id="266" r:id="rId18"/>
    <p:sldId id="267" r:id="rId19"/>
    <p:sldId id="268" r:id="rId20"/>
    <p:sldId id="286" r:id="rId21"/>
    <p:sldId id="287" r:id="rId22"/>
    <p:sldId id="288" r:id="rId23"/>
    <p:sldId id="269" r:id="rId24"/>
    <p:sldId id="270" r:id="rId25"/>
    <p:sldId id="271" r:id="rId26"/>
    <p:sldId id="272" r:id="rId27"/>
    <p:sldId id="275" r:id="rId28"/>
    <p:sldId id="273" r:id="rId29"/>
    <p:sldId id="274" r:id="rId30"/>
    <p:sldId id="276" r:id="rId31"/>
    <p:sldId id="277" r:id="rId32"/>
    <p:sldId id="278" r:id="rId33"/>
    <p:sldId id="289" r:id="rId34"/>
    <p:sldId id="290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F151-8346-423A-9F79-489F40EE0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178A-01F3-41C7-9766-38E64A93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EC3D-3695-406C-84DE-BABE2696F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0393-A529-4387-A0E2-5204EB609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7CD6D-C770-4C40-8E7E-A98B69F9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5414-E034-4056-A93D-EB871208C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108B-1C20-45A9-A2CC-A5D92791A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B403-F4E0-48CC-BB42-8702ED40C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4936-2D53-4535-B907-EC270C114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5BF3-6917-4238-B1DC-103DF25F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8FDD-0A1E-47D8-8A88-8D248A4AB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6790-E3DC-4626-9C2B-FB16ACF26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DC099FC-0BAB-4FE0-8507-9C96E175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Kabel Bk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dirty="0">
                <a:latin typeface="Bauhaus 93" pitchFamily="82" charset="0"/>
              </a:rPr>
              <a:t>Virtual Bone Lab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Tibia &amp; Fibula</a:t>
            </a:r>
          </a:p>
        </p:txBody>
      </p:sp>
      <p:pic>
        <p:nvPicPr>
          <p:cNvPr id="11267" name="Picture 4" descr="tibia and fibul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143000"/>
            <a:ext cx="4114800" cy="5486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Tibia Close-Up</a:t>
            </a:r>
          </a:p>
        </p:txBody>
      </p:sp>
      <p:pic>
        <p:nvPicPr>
          <p:cNvPr id="12291" name="Picture 4" descr="Tibia close u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828800"/>
            <a:ext cx="3375025" cy="35052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Tarsals, Metatarsals &amp; Phalanges</a:t>
            </a:r>
          </a:p>
        </p:txBody>
      </p:sp>
      <p:pic>
        <p:nvPicPr>
          <p:cNvPr id="13315" name="Picture 8" descr="fo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371600"/>
            <a:ext cx="3629025" cy="5486400"/>
          </a:xfrm>
          <a:noFill/>
        </p:spPr>
      </p:pic>
      <p:sp>
        <p:nvSpPr>
          <p:cNvPr id="13316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Vertebral Column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pPr eaLnBrk="1" hangingPunct="1"/>
            <a:r>
              <a:rPr lang="en-US"/>
              <a:t>Cervical Vertebrae</a:t>
            </a:r>
          </a:p>
          <a:p>
            <a:pPr eaLnBrk="1" hangingPunct="1"/>
            <a:r>
              <a:rPr lang="en-US"/>
              <a:t>Thoracic Vertebrae</a:t>
            </a:r>
          </a:p>
          <a:p>
            <a:pPr eaLnBrk="1" hangingPunct="1"/>
            <a:r>
              <a:rPr lang="en-US"/>
              <a:t>Lumbar Vertebrae</a:t>
            </a:r>
          </a:p>
          <a:p>
            <a:pPr eaLnBrk="1" hangingPunct="1"/>
            <a:r>
              <a:rPr lang="en-US"/>
              <a:t>Sacrum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Cervical Vertebra</a:t>
            </a:r>
          </a:p>
        </p:txBody>
      </p:sp>
      <p:pic>
        <p:nvPicPr>
          <p:cNvPr id="15363" name="Picture 4" descr="vertebra cervic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8938" y="1600200"/>
            <a:ext cx="5824537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Thoracic Vertebra</a:t>
            </a:r>
          </a:p>
        </p:txBody>
      </p:sp>
      <p:pic>
        <p:nvPicPr>
          <p:cNvPr id="16387" name="Picture 4" descr="vertebra thorac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00200"/>
            <a:ext cx="5867400" cy="48133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Lumbar Vertebra</a:t>
            </a:r>
          </a:p>
        </p:txBody>
      </p:sp>
      <p:pic>
        <p:nvPicPr>
          <p:cNvPr id="17411" name="Picture 4" descr="vertebra lumb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447800"/>
            <a:ext cx="5715000" cy="50038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Atlas</a:t>
            </a:r>
          </a:p>
        </p:txBody>
      </p:sp>
      <p:pic>
        <p:nvPicPr>
          <p:cNvPr id="18435" name="Content Placeholder 7" descr="atla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4950" y="1989138"/>
            <a:ext cx="6134100" cy="37465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</a:t>
            </a:r>
          </a:p>
        </p:txBody>
      </p:sp>
      <p:pic>
        <p:nvPicPr>
          <p:cNvPr id="19459" name="Content Placeholder 3" descr="axi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2850" y="1887538"/>
            <a:ext cx="4178300" cy="39497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Atlas &amp; Axis</a:t>
            </a:r>
          </a:p>
        </p:txBody>
      </p:sp>
      <p:pic>
        <p:nvPicPr>
          <p:cNvPr id="20483" name="Content Placeholder 3" descr="atlas &amp; axi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8775" y="1600200"/>
            <a:ext cx="588645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age_Library\chapter_06\jpeg_img\06_labeled\06-06c_CmpctBnStrct_1.jpg"/>
          <p:cNvPicPr>
            <a:picLocks noChangeAspect="1" noChangeArrowheads="1"/>
          </p:cNvPicPr>
          <p:nvPr/>
        </p:nvPicPr>
        <p:blipFill>
          <a:blip r:embed="rId2"/>
          <a:srcRect l="31968" t="25556" r="29392" b="18889"/>
          <a:stretch>
            <a:fillRect/>
          </a:stretch>
        </p:blipFill>
        <p:spPr bwMode="auto">
          <a:xfrm>
            <a:off x="2438400" y="728133"/>
            <a:ext cx="5181600" cy="575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Slide of Compact Bone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352801" y="3429000"/>
            <a:ext cx="914449" cy="6858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1" y="28956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Canaliculi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(looks like “cracks” through the lamellae)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6324600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Lamellae is the hard matrix of bone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Sacrum</a:t>
            </a:r>
          </a:p>
        </p:txBody>
      </p:sp>
      <p:pic>
        <p:nvPicPr>
          <p:cNvPr id="21507" name="Picture 4" descr="sacrum anteri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  <p:pic>
        <p:nvPicPr>
          <p:cNvPr id="21508" name="Picture 6" descr="sacrum posteri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600200" y="62484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Anterior Sacrum 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5638800" y="62484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Posterior Sacrum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Bones of the Thoracic Region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pPr eaLnBrk="1" hangingPunct="1"/>
            <a:r>
              <a:rPr lang="en-US"/>
              <a:t>Scapula</a:t>
            </a:r>
          </a:p>
          <a:p>
            <a:pPr eaLnBrk="1" hangingPunct="1"/>
            <a:r>
              <a:rPr lang="en-US"/>
              <a:t>Clavicle</a:t>
            </a:r>
          </a:p>
          <a:p>
            <a:pPr eaLnBrk="1" hangingPunct="1"/>
            <a:r>
              <a:rPr lang="en-US"/>
              <a:t>Sternum</a:t>
            </a:r>
          </a:p>
          <a:p>
            <a:pPr eaLnBrk="1" hangingPunct="1"/>
            <a:r>
              <a:rPr lang="en-US"/>
              <a:t>Ribs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Scapula - Anterior</a:t>
            </a:r>
          </a:p>
        </p:txBody>
      </p:sp>
      <p:pic>
        <p:nvPicPr>
          <p:cNvPr id="23555" name="Picture 4" descr="scapula anteri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14600" y="62484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Scapula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181600" y="62484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Scapula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Scapula - Posterior</a:t>
            </a:r>
          </a:p>
        </p:txBody>
      </p:sp>
      <p:pic>
        <p:nvPicPr>
          <p:cNvPr id="24579" name="Picture 4" descr="scapula posteri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600200"/>
            <a:ext cx="6034088" cy="4525963"/>
          </a:xfrm>
          <a:noFill/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257800" y="60960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Scapula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514600" y="6096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Scapula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Clavicle</a:t>
            </a:r>
          </a:p>
        </p:txBody>
      </p:sp>
      <p:pic>
        <p:nvPicPr>
          <p:cNvPr id="25603" name="Picture 4" descr="clavic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133600"/>
            <a:ext cx="5638800" cy="237966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Sternum</a:t>
            </a:r>
          </a:p>
        </p:txBody>
      </p:sp>
      <p:pic>
        <p:nvPicPr>
          <p:cNvPr id="26627" name="Picture 4" descr="stern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295400"/>
            <a:ext cx="4000500" cy="5334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Ribs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Sorry – No picture available for ribs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The Pelvic Girdle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Ilium</a:t>
            </a:r>
          </a:p>
          <a:p>
            <a:pPr eaLnBrk="1" hangingPunct="1"/>
            <a:r>
              <a:rPr lang="en-US"/>
              <a:t>Ischium</a:t>
            </a:r>
          </a:p>
          <a:p>
            <a:pPr eaLnBrk="1" hangingPunct="1"/>
            <a:r>
              <a:rPr lang="en-US"/>
              <a:t>Pubis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Coxal Bones of the Pelvic Girdle</a:t>
            </a:r>
          </a:p>
        </p:txBody>
      </p:sp>
      <p:pic>
        <p:nvPicPr>
          <p:cNvPr id="29699" name="Picture 11" descr="pelvic gird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990600"/>
            <a:ext cx="6705600" cy="5029200"/>
          </a:xfrm>
          <a:noFill/>
        </p:spPr>
      </p:pic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5791200" y="6172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</a:t>
            </a: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3429000" y="61722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Coxal Bones of the Pelvic Girdle</a:t>
            </a:r>
          </a:p>
        </p:txBody>
      </p:sp>
      <p:pic>
        <p:nvPicPr>
          <p:cNvPr id="30723" name="Picture 8" descr="pelvic girdl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447800"/>
            <a:ext cx="6553200" cy="49149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ne slide perfora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3039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2800" dirty="0"/>
              <a:t>Slide of Compact Bone</a:t>
            </a:r>
            <a:br>
              <a:rPr lang="en-US" sz="2800" dirty="0"/>
            </a:br>
            <a:r>
              <a:rPr lang="en-US" sz="2800" dirty="0"/>
              <a:t>Pointer is on a Perforating (Volkmann’s Canal)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/>
              <a:t>Female Pelvic Girdle</a:t>
            </a:r>
          </a:p>
        </p:txBody>
      </p:sp>
      <p:pic>
        <p:nvPicPr>
          <p:cNvPr id="31747" name="Content Placeholder 3" descr="female pelvis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066800"/>
            <a:ext cx="5040313" cy="3611563"/>
          </a:xfrm>
        </p:spPr>
      </p:pic>
      <p:pic>
        <p:nvPicPr>
          <p:cNvPr id="31748" name="Picture 4" descr="female pelvis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3657600"/>
            <a:ext cx="38909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124200" y="60198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Wide pelvic brim of the female pelvis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600200" y="47244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Wide pubic arch of the female pelvis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/>
              <a:t>Male Pelvic Girdle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124200" y="60198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Narrow pelvic brim of the male pelvis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990600" y="4953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Narrow pubic arch of the male pelvis</a:t>
            </a:r>
          </a:p>
        </p:txBody>
      </p:sp>
      <p:pic>
        <p:nvPicPr>
          <p:cNvPr id="32773" name="Content Placeholder 8" descr="male pelvis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954088"/>
            <a:ext cx="5105400" cy="3908425"/>
          </a:xfrm>
        </p:spPr>
      </p:pic>
      <p:pic>
        <p:nvPicPr>
          <p:cNvPr id="32774" name="Picture 9" descr="male pelvis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063" y="3657600"/>
            <a:ext cx="39449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5" name="Picture 4" descr="pelvic bone anteri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381000"/>
            <a:ext cx="5734050" cy="59436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19" name="Picture 4" descr="pelvic bone posteri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762000"/>
            <a:ext cx="7239000" cy="555466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3" name="Picture 4" descr="pelvic bone later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685800"/>
            <a:ext cx="6172200" cy="581183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Bones of the Upper Limb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Humerus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Radius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Ulna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Carpals, Metacarpals, Phalanges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Humerus</a:t>
            </a:r>
          </a:p>
        </p:txBody>
      </p:sp>
      <p:pic>
        <p:nvPicPr>
          <p:cNvPr id="6147" name="Picture 7" descr="humerus anteri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2127250" cy="6202363"/>
          </a:xfrm>
          <a:noFill/>
        </p:spPr>
      </p:pic>
      <p:pic>
        <p:nvPicPr>
          <p:cNvPr id="6148" name="Picture 8" descr="humerus posteri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457200"/>
            <a:ext cx="2044700" cy="6096000"/>
          </a:xfrm>
          <a:noFill/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743200" y="1600200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Anterior</a:t>
            </a:r>
          </a:p>
          <a:p>
            <a:r>
              <a:rPr lang="en-US"/>
              <a:t>Humerus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4572000" y="55626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Posterior</a:t>
            </a:r>
          </a:p>
          <a:p>
            <a:r>
              <a:rPr lang="en-US"/>
              <a:t>Humerus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Radius and Ulna</a:t>
            </a:r>
          </a:p>
        </p:txBody>
      </p:sp>
      <p:pic>
        <p:nvPicPr>
          <p:cNvPr id="7171" name="Picture 4" descr="radius and ul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295400"/>
            <a:ext cx="3943350" cy="5257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Carpals, Metacarpals, Phalanges</a:t>
            </a:r>
          </a:p>
        </p:txBody>
      </p:sp>
      <p:pic>
        <p:nvPicPr>
          <p:cNvPr id="8195" name="Content Placeholder 4" descr="Han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447800"/>
            <a:ext cx="3886200" cy="5181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Bones of the Lower Limb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Femur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Tibia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Fibula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Tarsals, Metatarsals, Phalanges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Femur</a:t>
            </a:r>
          </a:p>
        </p:txBody>
      </p:sp>
      <p:pic>
        <p:nvPicPr>
          <p:cNvPr id="10243" name="Picture 4" descr="femu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371600"/>
            <a:ext cx="3943350" cy="5257800"/>
          </a:xfrm>
          <a:noFill/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38200" y="2819400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Anterior</a:t>
            </a:r>
          </a:p>
          <a:p>
            <a:r>
              <a:rPr lang="en-US"/>
              <a:t>Femur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010400" y="27432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Posterior</a:t>
            </a:r>
          </a:p>
          <a:p>
            <a:r>
              <a:rPr lang="en-US"/>
              <a:t>Femur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Kabel Bk BT"/>
        <a:ea typeface=""/>
        <a:cs typeface=""/>
      </a:majorFont>
      <a:minorFont>
        <a:latin typeface="Kabel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C799956042E438122BE3EE42CE997" ma:contentTypeVersion="34" ma:contentTypeDescription="Create a new document." ma:contentTypeScope="" ma:versionID="555afda7b33578314dd3f9fcbf80a6cf">
  <xsd:schema xmlns:xsd="http://www.w3.org/2001/XMLSchema" xmlns:xs="http://www.w3.org/2001/XMLSchema" xmlns:p="http://schemas.microsoft.com/office/2006/metadata/properties" xmlns:ns3="5b1921b6-76d7-4240-abc0-0aeab43358b7" xmlns:ns4="1a25633a-7282-41a0-b709-538f8a34043d" targetNamespace="http://schemas.microsoft.com/office/2006/metadata/properties" ma:root="true" ma:fieldsID="a6d4546fcaa74e8b3e782d3f85c5a9d9" ns3:_="" ns4:_="">
    <xsd:import namespace="5b1921b6-76d7-4240-abc0-0aeab43358b7"/>
    <xsd:import namespace="1a25633a-7282-41a0-b709-538f8a34043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921b6-76d7-4240-abc0-0aeab43358b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5633a-7282-41a0-b709-538f8a340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a25633a-7282-41a0-b709-538f8a34043d">
      <UserInfo>
        <DisplayName/>
        <AccountId xsi:nil="true"/>
        <AccountType/>
      </UserInfo>
    </Owner>
    <Teachers xmlns="1a25633a-7282-41a0-b709-538f8a34043d">
      <UserInfo>
        <DisplayName/>
        <AccountId xsi:nil="true"/>
        <AccountType/>
      </UserInfo>
    </Teachers>
    <Student_Groups xmlns="1a25633a-7282-41a0-b709-538f8a34043d">
      <UserInfo>
        <DisplayName/>
        <AccountId xsi:nil="true"/>
        <AccountType/>
      </UserInfo>
    </Student_Groups>
    <LMS_Mappings xmlns="1a25633a-7282-41a0-b709-538f8a34043d" xsi:nil="true"/>
    <Is_Collaboration_Space_Locked xmlns="1a25633a-7282-41a0-b709-538f8a34043d" xsi:nil="true"/>
    <Has_Teacher_Only_SectionGroup xmlns="1a25633a-7282-41a0-b709-538f8a34043d" xsi:nil="true"/>
    <Templates xmlns="1a25633a-7282-41a0-b709-538f8a34043d" xsi:nil="true"/>
    <Self_Registration_Enabled xmlns="1a25633a-7282-41a0-b709-538f8a34043d" xsi:nil="true"/>
    <FolderType xmlns="1a25633a-7282-41a0-b709-538f8a34043d" xsi:nil="true"/>
    <CultureName xmlns="1a25633a-7282-41a0-b709-538f8a34043d" xsi:nil="true"/>
    <Distribution_Groups xmlns="1a25633a-7282-41a0-b709-538f8a34043d" xsi:nil="true"/>
    <AppVersion xmlns="1a25633a-7282-41a0-b709-538f8a34043d" xsi:nil="true"/>
    <Invited_Students xmlns="1a25633a-7282-41a0-b709-538f8a34043d" xsi:nil="true"/>
    <Math_Settings xmlns="1a25633a-7282-41a0-b709-538f8a34043d" xsi:nil="true"/>
    <Invited_Teachers xmlns="1a25633a-7282-41a0-b709-538f8a34043d" xsi:nil="true"/>
    <IsNotebookLocked xmlns="1a25633a-7282-41a0-b709-538f8a34043d" xsi:nil="true"/>
    <NotebookType xmlns="1a25633a-7282-41a0-b709-538f8a34043d" xsi:nil="true"/>
    <Students xmlns="1a25633a-7282-41a0-b709-538f8a34043d">
      <UserInfo>
        <DisplayName/>
        <AccountId xsi:nil="true"/>
        <AccountType/>
      </UserInfo>
    </Students>
    <TeamsChannelId xmlns="1a25633a-7282-41a0-b709-538f8a34043d" xsi:nil="true"/>
    <DefaultSectionNames xmlns="1a25633a-7282-41a0-b709-538f8a34043d" xsi:nil="true"/>
  </documentManagement>
</p:properties>
</file>

<file path=customXml/itemProps1.xml><?xml version="1.0" encoding="utf-8"?>
<ds:datastoreItem xmlns:ds="http://schemas.openxmlformats.org/officeDocument/2006/customXml" ds:itemID="{AD272CE8-F2CC-4C1C-A7E8-9A586A548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921b6-76d7-4240-abc0-0aeab43358b7"/>
    <ds:schemaRef ds:uri="1a25633a-7282-41a0-b709-538f8a340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0D345-C525-4869-906D-0FA65B90C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EE5295-758E-446E-A668-CB3A96C8287D}">
  <ds:schemaRefs>
    <ds:schemaRef ds:uri="http://purl.org/dc/dcmitype/"/>
    <ds:schemaRef ds:uri="http://schemas.microsoft.com/office/2006/documentManagement/types"/>
    <ds:schemaRef ds:uri="http://purl.org/dc/terms/"/>
    <ds:schemaRef ds:uri="1a25633a-7282-41a0-b709-538f8a34043d"/>
    <ds:schemaRef ds:uri="http://schemas.microsoft.com/office/infopath/2007/PartnerControls"/>
    <ds:schemaRef ds:uri="http://schemas.openxmlformats.org/package/2006/metadata/core-properties"/>
    <ds:schemaRef ds:uri="5b1921b6-76d7-4240-abc0-0aeab43358b7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209</Words>
  <Application>Microsoft Office PowerPoint</Application>
  <PresentationFormat>On-screen Show (4:3)</PresentationFormat>
  <Paragraphs>74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Bauhaus 93</vt:lpstr>
      <vt:lpstr>Kabel Bk BT</vt:lpstr>
      <vt:lpstr>Default Design</vt:lpstr>
      <vt:lpstr>Virtual Bone Lab</vt:lpstr>
      <vt:lpstr>Slide of Compact Bone</vt:lpstr>
      <vt:lpstr>Slide of Compact Bone Pointer is on a Perforating (Volkmann’s Canal)</vt:lpstr>
      <vt:lpstr>Bones of the Upper Limb</vt:lpstr>
      <vt:lpstr>Humerus</vt:lpstr>
      <vt:lpstr>Radius and Ulna</vt:lpstr>
      <vt:lpstr>Carpals, Metacarpals, Phalanges</vt:lpstr>
      <vt:lpstr>Bones of the Lower Limb</vt:lpstr>
      <vt:lpstr>Femur</vt:lpstr>
      <vt:lpstr>Tibia &amp; Fibula</vt:lpstr>
      <vt:lpstr>Tibia Close-Up</vt:lpstr>
      <vt:lpstr>Tarsals, Metatarsals &amp; Phalanges</vt:lpstr>
      <vt:lpstr>Vertebral Column</vt:lpstr>
      <vt:lpstr>Cervical Vertebra</vt:lpstr>
      <vt:lpstr>Thoracic Vertebra</vt:lpstr>
      <vt:lpstr>Lumbar Vertebra</vt:lpstr>
      <vt:lpstr>Atlas</vt:lpstr>
      <vt:lpstr>Axis</vt:lpstr>
      <vt:lpstr>Atlas &amp; Axis</vt:lpstr>
      <vt:lpstr>Sacrum</vt:lpstr>
      <vt:lpstr>Bones of the Thoracic Region</vt:lpstr>
      <vt:lpstr>Scapula - Anterior</vt:lpstr>
      <vt:lpstr>Scapula - Posterior</vt:lpstr>
      <vt:lpstr>Clavicle</vt:lpstr>
      <vt:lpstr>Sternum</vt:lpstr>
      <vt:lpstr>Ribs</vt:lpstr>
      <vt:lpstr>The Pelvic Girdle</vt:lpstr>
      <vt:lpstr>Coxal Bones of the Pelvic Girdle</vt:lpstr>
      <vt:lpstr>Coxal Bones of the Pelvic Girdle</vt:lpstr>
      <vt:lpstr>Female Pelvic Girdle</vt:lpstr>
      <vt:lpstr>Male Pelvic Girdle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Bone Lab</dc:title>
  <dc:creator>Dee Sato</dc:creator>
  <cp:lastModifiedBy>Dee Ann Sato</cp:lastModifiedBy>
  <cp:revision>23</cp:revision>
  <dcterms:created xsi:type="dcterms:W3CDTF">2006-09-22T05:55:40Z</dcterms:created>
  <dcterms:modified xsi:type="dcterms:W3CDTF">2022-05-21T02:39:29Z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0x010100901C799956042E438122BE3EE42CE997</vt:lpwstr>
  </property>
</Properties>
</file>